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36ADC-5C14-454D-ABB0-B6B1BD9F0EAB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8BF7F-3B6C-43C5-8A44-A2ABECB808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185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922ACED-D17F-43B1-9134-13F0491C0E86}" type="datetimeFigureOut">
              <a:rPr lang="ru-RU" smtClean="0"/>
              <a:t>07.11.2019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3EC66C7-3D9B-470B-9748-FFDC78BDE0C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2492896"/>
            <a:ext cx="889248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Урок.Ориентирование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местности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329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Рефлексия</a:t>
            </a:r>
            <a:br>
              <a:rPr lang="ru-RU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3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79971" y="1968434"/>
            <a:ext cx="4011168" cy="3096768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sz="quarter" idx="14"/>
          </p:nvPr>
        </p:nvSpPr>
        <p:spPr>
          <a:xfrm>
            <a:off x="4427984" y="1124744"/>
            <a:ext cx="4258816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Определите</a:t>
            </a:r>
            <a:r>
              <a:rPr lang="ru-RU" sz="4400" b="1" dirty="0"/>
              <a:t>, в каком направлении надо ехать от поселка Речное до поселка Солнечный</a:t>
            </a:r>
            <a:r>
              <a:rPr lang="ru-RU" sz="44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4400" b="1" dirty="0" smtClean="0"/>
              <a:t>Сравните </a:t>
            </a:r>
            <a:r>
              <a:rPr lang="ru-RU" sz="4400" b="1" dirty="0"/>
              <a:t>правый и левый берега реки Тихой</a:t>
            </a:r>
            <a:r>
              <a:rPr lang="ru-RU" sz="4400" b="1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ru-RU" sz="4400" b="1" dirty="0" smtClean="0"/>
              <a:t> Вы </a:t>
            </a:r>
            <a:r>
              <a:rPr lang="ru-RU" sz="4400" b="1" dirty="0"/>
              <a:t>идете от парома на реке Тихой до домика лесника. Опишите свой путь, указав: </a:t>
            </a:r>
            <a:r>
              <a:rPr lang="ru-RU" sz="4400" b="1" dirty="0" smtClean="0"/>
              <a:t> </a:t>
            </a:r>
          </a:p>
          <a:p>
            <a:pPr lvl="0">
              <a:buFont typeface="Wingdings" pitchFamily="2" charset="2"/>
              <a:buChar char="Ø"/>
            </a:pPr>
            <a:r>
              <a:rPr lang="ru-RU" sz="4400" b="1" dirty="0" smtClean="0"/>
              <a:t>направление </a:t>
            </a:r>
            <a:r>
              <a:rPr lang="ru-RU" sz="4400" b="1" dirty="0"/>
              <a:t>пути</a:t>
            </a:r>
            <a:r>
              <a:rPr lang="ru-RU" sz="4400" b="1" dirty="0" smtClean="0"/>
              <a:t>;</a:t>
            </a:r>
          </a:p>
          <a:p>
            <a:pPr lvl="0">
              <a:buFont typeface="Wingdings" pitchFamily="2" charset="2"/>
              <a:buChar char="Ø"/>
            </a:pPr>
            <a:endParaRPr lang="ru-RU" sz="3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5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77813"/>
            <a:ext cx="8915400" cy="1139825"/>
          </a:xfrm>
        </p:spPr>
        <p:txBody>
          <a:bodyPr anchor="b"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Работа на интерактивной доске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УСТАНОВЛЕНИЕ СООТВЕТСТВИЯ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1600200"/>
            <a:ext cx="4876800" cy="370046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r>
              <a:rPr lang="ru-RU" sz="2000" b="1" dirty="0" smtClean="0">
                <a:latin typeface="Cambria" pitchFamily="18" charset="0"/>
              </a:rPr>
              <a:t>Установите соответствие между</a:t>
            </a:r>
          </a:p>
          <a:p>
            <a:pPr eaLnBrk="1" hangingPunct="1">
              <a:buFont typeface="Arial" charset="0"/>
              <a:buNone/>
            </a:pPr>
            <a:r>
              <a:rPr lang="ru-RU" sz="2000" b="1" dirty="0" smtClean="0">
                <a:latin typeface="Cambria" pitchFamily="18" charset="0"/>
              </a:rPr>
              <a:t>направлениями на стороны горизонта и</a:t>
            </a:r>
          </a:p>
          <a:p>
            <a:pPr eaLnBrk="1" hangingPunct="1">
              <a:buFont typeface="Arial" charset="0"/>
              <a:buNone/>
            </a:pPr>
            <a:r>
              <a:rPr lang="ru-RU" sz="2000" b="1" dirty="0" smtClean="0">
                <a:latin typeface="Cambria" pitchFamily="18" charset="0"/>
              </a:rPr>
              <a:t>величинами их азимутов в градусах.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1.север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2.запад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3.юго-восток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4.Восток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                                              А.0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                                              Б.90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                                              В.135</a:t>
            </a:r>
          </a:p>
          <a:p>
            <a:pPr eaLnBrk="1" hangingPunct="1">
              <a:buFont typeface="Arial" charset="0"/>
              <a:buNone/>
            </a:pPr>
            <a:r>
              <a:rPr lang="ru-RU" sz="1800" b="1" dirty="0" smtClean="0">
                <a:latin typeface="Cambria" pitchFamily="18" charset="0"/>
              </a:rPr>
              <a:t>                                               Г.270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quarter" idx="4294967295"/>
          </p:nvPr>
        </p:nvSpPr>
        <p:spPr>
          <a:xfrm>
            <a:off x="0" y="5661025"/>
            <a:ext cx="9144000" cy="968375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sz="1900" b="1" dirty="0" smtClean="0">
                <a:latin typeface="Times New Roman" pitchFamily="18" charset="0"/>
              </a:rPr>
              <a:t>Установление соответствия требует наличия умений и навыков анализа тематической информации и сопоставления предлагаемых вариантов, ответа предложенного из списка.</a:t>
            </a:r>
            <a:r>
              <a:rPr lang="ru-RU" sz="1900" b="1" dirty="0" smtClean="0"/>
              <a:t> </a:t>
            </a:r>
          </a:p>
          <a:p>
            <a:pPr eaLnBrk="1" hangingPunct="1"/>
            <a:endParaRPr lang="ru-RU" sz="2800" dirty="0" smtClean="0">
              <a:solidFill>
                <a:srgbClr val="800000"/>
              </a:solidFill>
            </a:endParaRPr>
          </a:p>
        </p:txBody>
      </p:sp>
      <p:graphicFrame>
        <p:nvGraphicFramePr>
          <p:cNvPr id="13317" name="Group 5"/>
          <p:cNvGraphicFramePr>
            <a:graphicFrameLocks noGrp="1"/>
          </p:cNvGraphicFramePr>
          <p:nvPr>
            <p:ph sz="quarter" idx="4294967295"/>
          </p:nvPr>
        </p:nvGraphicFramePr>
        <p:xfrm>
          <a:off x="5715000" y="1600200"/>
          <a:ext cx="3429000" cy="3581400"/>
        </p:xfrm>
        <a:graphic>
          <a:graphicData uri="http://schemas.openxmlformats.org/drawingml/2006/table">
            <a:tbl>
              <a:tblPr/>
              <a:tblGrid>
                <a:gridCol w="857250"/>
                <a:gridCol w="895350"/>
                <a:gridCol w="819150"/>
                <a:gridCol w="857250"/>
              </a:tblGrid>
              <a:tr h="179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67544" y="692696"/>
          <a:ext cx="8064896" cy="553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8"/>
                <a:gridCol w="5003224"/>
                <a:gridCol w="373374"/>
              </a:tblGrid>
              <a:tr h="42579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04991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Тип урока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Урок изучения новой темы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0461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Тема  урока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Ориентирование на местности.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800200">
                <a:tc>
                  <a:txBody>
                    <a:bodyPr/>
                    <a:lstStyle/>
                    <a:p>
                      <a:r>
                        <a:rPr lang="ru-RU" sz="2400" b="1" i="1" dirty="0" smtClean="0">
                          <a:solidFill>
                            <a:srgbClr val="002060"/>
                          </a:solidFill>
                        </a:rPr>
                        <a:t>Цель урока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Научиться  какими способами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    можно ориентироваться в пространстве; </a:t>
                      </a:r>
                    </a:p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раскрыть роль компаса  , помогающего ориентироваться в пространстве; </a:t>
                      </a:r>
                    </a:p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90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90575" y="404813"/>
            <a:ext cx="8353425" cy="57213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УУД</a:t>
            </a:r>
          </a:p>
          <a:p>
            <a:pPr>
              <a:buNone/>
            </a:pPr>
            <a:r>
              <a:rPr lang="ru-RU" b="1" i="1" dirty="0" err="1" smtClean="0">
                <a:solidFill>
                  <a:srgbClr val="002060"/>
                </a:solidFill>
              </a:rPr>
              <a:t>Метапредметные</a:t>
            </a:r>
            <a:r>
              <a:rPr lang="ru-RU" b="1" i="1" dirty="0" smtClean="0">
                <a:solidFill>
                  <a:srgbClr val="002060"/>
                </a:solidFill>
              </a:rPr>
              <a:t> результаты:  </a:t>
            </a:r>
            <a:endParaRPr lang="ru-RU" dirty="0" smtClean="0">
              <a:solidFill>
                <a:srgbClr val="002060"/>
              </a:solidFill>
            </a:endParaRP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Регулятивные: умение ставить проблему (Р)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Познавательные: выделение и формулирование познавательной цели.(П)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Коммуникативные: управление своим поведением: умение выслушать товарища, владение монологической и диалогической формами речи(К)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Личностные результаты: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Смыслоообразование</a:t>
            </a:r>
            <a:r>
              <a:rPr lang="ru-RU" dirty="0" smtClean="0">
                <a:solidFill>
                  <a:srgbClr val="002060"/>
                </a:solidFill>
              </a:rPr>
              <a:t> – осуществляют самооценку своих знаний, ставят дальнейшие задачи обучения. Нравственно-этическая ориентация – проявление интереса к новым знаниям.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6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44475"/>
            <a:ext cx="8374062" cy="203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Работа на интерактивной доске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Обозначьте на рисунке основные и промежуточные стороны горизонта</a:t>
            </a:r>
          </a:p>
        </p:txBody>
      </p:sp>
      <p:sp>
        <p:nvSpPr>
          <p:cNvPr id="6147" name="Line 6"/>
          <p:cNvSpPr>
            <a:spLocks noChangeShapeType="1"/>
          </p:cNvSpPr>
          <p:nvPr/>
        </p:nvSpPr>
        <p:spPr bwMode="auto">
          <a:xfrm flipV="1">
            <a:off x="4572000" y="2708275"/>
            <a:ext cx="0" cy="39608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2051050" y="4581525"/>
            <a:ext cx="4968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 flipH="1">
            <a:off x="2771775" y="2997200"/>
            <a:ext cx="3600450" cy="3168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2843213" y="3213100"/>
            <a:ext cx="3744912" cy="2952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67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492500" y="1773238"/>
            <a:ext cx="5651500" cy="4322762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800" b="1" dirty="0" smtClean="0"/>
              <a:t>По весеннему таянию снега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r>
              <a:rPr lang="ru-RU" sz="2800" b="1" dirty="0" smtClean="0"/>
              <a:t>на склонах оврага,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r>
              <a:rPr lang="ru-RU" sz="2800" b="1" dirty="0" smtClean="0"/>
              <a:t>2.По таянию снега на крышах домов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r>
              <a:rPr lang="ru-RU" sz="2800" b="1" dirty="0" smtClean="0"/>
              <a:t>3.По толщине годичных колец пня спиленного дерева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r>
              <a:rPr lang="ru-RU" sz="2800" b="1" dirty="0" smtClean="0"/>
              <a:t>4.По густоте ветвей отдельно растущего дерева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r>
              <a:rPr lang="ru-RU" sz="2800" b="1" smtClean="0"/>
              <a:t>5.По </a:t>
            </a:r>
            <a:r>
              <a:rPr lang="ru-RU" sz="2800" b="1" dirty="0" smtClean="0"/>
              <a:t>лишайникам на стволе дерева</a:t>
            </a:r>
          </a:p>
        </p:txBody>
      </p:sp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Ориентирование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по местным признакам: </a:t>
            </a:r>
          </a:p>
        </p:txBody>
      </p:sp>
      <p:pic>
        <p:nvPicPr>
          <p:cNvPr id="10244" name="Picture 4" descr="5"/>
          <p:cNvPicPr>
            <a:picLocks noChangeAspect="1" noChangeArrowheads="1"/>
          </p:cNvPicPr>
          <p:nvPr/>
        </p:nvPicPr>
        <p:blipFill>
          <a:blip r:embed="rId2" cstate="email">
            <a:lum bright="18000" contrast="48000"/>
          </a:blip>
          <a:srcRect/>
          <a:stretch>
            <a:fillRect/>
          </a:stretch>
        </p:blipFill>
        <p:spPr bwMode="auto">
          <a:xfrm>
            <a:off x="0" y="1628775"/>
            <a:ext cx="3563938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698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68313" y="1484784"/>
            <a:ext cx="8377237" cy="511286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None/>
              <a:defRPr/>
            </a:pPr>
            <a:r>
              <a:rPr lang="ru-RU" sz="3000" b="1" dirty="0" smtClean="0"/>
              <a:t>Алгоритм работы:</a:t>
            </a:r>
          </a:p>
          <a:p>
            <a:pPr eaLnBrk="1" hangingPunct="1">
              <a:defRPr/>
            </a:pPr>
            <a:r>
              <a:rPr lang="ru-RU" sz="3000" b="1" dirty="0" smtClean="0"/>
              <a:t>Положите компас горизонтально.</a:t>
            </a:r>
          </a:p>
          <a:p>
            <a:pPr eaLnBrk="1" hangingPunct="1">
              <a:defRPr/>
            </a:pPr>
            <a:r>
              <a:rPr lang="ru-RU" sz="3000" b="1" dirty="0" smtClean="0"/>
              <a:t> Когда стрелка компаса успокоится, поверните коробку компаса так, чтобы отметка 0 совместилась с северным концом стрелки.</a:t>
            </a:r>
          </a:p>
          <a:p>
            <a:pPr eaLnBrk="1" hangingPunct="1">
              <a:defRPr/>
            </a:pPr>
            <a:r>
              <a:rPr lang="ru-RU" sz="3000" b="1" dirty="0" smtClean="0"/>
              <a:t> В этом положении компас ориентирован по магнитному меридиану и показывает направление север-юг.</a:t>
            </a:r>
          </a:p>
          <a:p>
            <a:pPr eaLnBrk="1" hangingPunct="1">
              <a:defRPr/>
            </a:pPr>
            <a:r>
              <a:rPr lang="ru-RU" sz="3000" b="1" dirty="0" smtClean="0"/>
              <a:t> Направление на север на шкале компаса соответствует 0  , на восток - 90 , на юг – 180 , на запад – 270 .</a:t>
            </a:r>
            <a:r>
              <a:rPr lang="ru-RU" sz="2800" b="1" dirty="0" smtClean="0"/>
              <a:t> </a:t>
            </a:r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Ориентирование с использованием компаса </a:t>
            </a:r>
          </a:p>
        </p:txBody>
      </p:sp>
    </p:spTree>
    <p:extLst>
      <p:ext uri="{BB962C8B-B14F-4D97-AF65-F5344CB8AC3E}">
        <p14:creationId xmlns:p14="http://schemas.microsoft.com/office/powerpoint/2010/main" val="428271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44475"/>
            <a:ext cx="8374062" cy="2032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/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Обозначьте</a:t>
            </a:r>
            <a:r>
              <a:rPr lang="ru-RU" sz="4000" b="1" dirty="0" smtClean="0"/>
              <a:t> направление</a:t>
            </a:r>
            <a:r>
              <a:rPr lang="ru-RU" sz="4000" b="1" dirty="0" smtClean="0">
                <a:solidFill>
                  <a:srgbClr val="002060"/>
                </a:solidFill>
              </a:rPr>
              <a:t> на интерактивной доске:</a:t>
            </a:r>
            <a:r>
              <a:rPr lang="ru-RU" sz="4000" b="1" dirty="0" smtClean="0"/>
              <a:t> на север на шкале компаса соответствует 0  , на восток - 90 , на юг – 180 , на запад – 270 .</a:t>
            </a:r>
            <a:r>
              <a:rPr lang="ru-RU" sz="3600" b="1" dirty="0" smtClean="0"/>
              <a:t> </a:t>
            </a:r>
            <a:endParaRPr lang="ru-RU" sz="4000" b="1" dirty="0" smtClean="0">
              <a:solidFill>
                <a:srgbClr val="002060"/>
              </a:solidFill>
            </a:endParaRPr>
          </a:p>
        </p:txBody>
      </p:sp>
      <p:sp>
        <p:nvSpPr>
          <p:cNvPr id="6147" name="Line 6"/>
          <p:cNvSpPr>
            <a:spLocks noChangeShapeType="1"/>
          </p:cNvSpPr>
          <p:nvPr/>
        </p:nvSpPr>
        <p:spPr bwMode="auto">
          <a:xfrm flipV="1">
            <a:off x="4572000" y="2708275"/>
            <a:ext cx="0" cy="39608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2051050" y="4581525"/>
            <a:ext cx="4968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64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916238" y="1628775"/>
            <a:ext cx="5929312" cy="44672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Положить на ладонь часы, так, чтобы часовая стрелка была направлена на Солнце. </a:t>
            </a:r>
          </a:p>
          <a:p>
            <a:pPr eaLnBrk="1" hangingPunct="1">
              <a:defRPr/>
            </a:pPr>
            <a:r>
              <a:rPr lang="ru-RU" sz="2800" b="1" smtClean="0"/>
              <a:t>Угол между стрелкой и цифрой 1 разделить пополам (по летнему времени полдень в 13 часов). </a:t>
            </a:r>
          </a:p>
          <a:p>
            <a:pPr eaLnBrk="1" hangingPunct="1">
              <a:defRPr/>
            </a:pPr>
            <a:r>
              <a:rPr lang="ru-RU" sz="2800" b="1" smtClean="0"/>
              <a:t>Эта линия покажет направление север – юг.</a:t>
            </a:r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Ориентирование по наручным часам и Солнцу </a:t>
            </a:r>
          </a:p>
        </p:txBody>
      </p:sp>
      <p:pic>
        <p:nvPicPr>
          <p:cNvPr id="9220" name="Picture 4" descr="3"/>
          <p:cNvPicPr>
            <a:picLocks noChangeAspect="1" noChangeArrowheads="1"/>
          </p:cNvPicPr>
          <p:nvPr/>
        </p:nvPicPr>
        <p:blipFill>
          <a:blip r:embed="rId2" cstate="email">
            <a:lum bright="30000" contrast="12000"/>
          </a:blip>
          <a:srcRect/>
          <a:stretch>
            <a:fillRect/>
          </a:stretch>
        </p:blipFill>
        <p:spPr bwMode="auto">
          <a:xfrm>
            <a:off x="0" y="2420938"/>
            <a:ext cx="2916238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140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Rot="1" noChangeArrowheads="1"/>
          </p:cNvSpPr>
          <p:nvPr>
            <p:ph idx="1"/>
          </p:nvPr>
        </p:nvSpPr>
        <p:spPr>
          <a:xfrm>
            <a:off x="0" y="549275"/>
            <a:ext cx="9144000" cy="29511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/>
              <a:t>1) Найти ковш Большой Медведицы из семи ярких звезд.</a:t>
            </a:r>
          </a:p>
          <a:p>
            <a:pPr eaLnBrk="1" hangingPunct="1">
              <a:defRPr/>
            </a:pPr>
            <a:r>
              <a:rPr lang="ru-RU" sz="2800" b="1" smtClean="0"/>
              <a:t>2) Мысленно отложи на продолжении линии между крайними звездами ковша еще 5 таких отрезков. Здесь находится Полярная звезда. Полярная звезда всегда находится над северной стороной горизонта</a:t>
            </a:r>
          </a:p>
        </p:txBody>
      </p:sp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447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Ориентироваться можно и ночью</a:t>
            </a:r>
          </a:p>
        </p:txBody>
      </p:sp>
      <p:pic>
        <p:nvPicPr>
          <p:cNvPr id="12291" name="Picture 4" descr="4"/>
          <p:cNvPicPr>
            <a:picLocks noChangeAspect="1" noChangeArrowheads="1"/>
          </p:cNvPicPr>
          <p:nvPr/>
        </p:nvPicPr>
        <p:blipFill>
          <a:blip r:embed="rId2" cstate="email">
            <a:lum bright="24000" contrast="24000"/>
          </a:blip>
          <a:srcRect/>
          <a:stretch>
            <a:fillRect/>
          </a:stretch>
        </p:blipFill>
        <p:spPr bwMode="auto">
          <a:xfrm>
            <a:off x="1042988" y="3716338"/>
            <a:ext cx="7632700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89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</TotalTime>
  <Words>381</Words>
  <Application>Microsoft Office PowerPoint</Application>
  <PresentationFormat>Экран (4:3)</PresentationFormat>
  <Paragraphs>64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  </vt:lpstr>
      <vt:lpstr>Презентация PowerPoint</vt:lpstr>
      <vt:lpstr>Презентация PowerPoint</vt:lpstr>
      <vt:lpstr>Работа на интерактивной доске Обозначьте на рисунке основные и промежуточные стороны горизонта</vt:lpstr>
      <vt:lpstr>Ориентирование  по местным признакам: </vt:lpstr>
      <vt:lpstr>Ориентирование с использованием компаса </vt:lpstr>
      <vt:lpstr> Обозначьте направление на интерактивной доске: на север на шкале компаса соответствует 0  , на восток - 90 , на юг – 180 , на запад – 270 . </vt:lpstr>
      <vt:lpstr>Ориентирование по наручным часам и Солнцу </vt:lpstr>
      <vt:lpstr>Ориентироваться можно и ночью</vt:lpstr>
      <vt:lpstr>Рефлексия </vt:lpstr>
      <vt:lpstr>Работа на интерактивной доске УСТАНОВЛЕНИЕ СООТВЕТСТВИЯ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Руфия</dc:creator>
  <cp:lastModifiedBy>Руфия</cp:lastModifiedBy>
  <cp:revision>1</cp:revision>
  <dcterms:created xsi:type="dcterms:W3CDTF">2019-11-07T14:30:27Z</dcterms:created>
  <dcterms:modified xsi:type="dcterms:W3CDTF">2019-11-07T14:32:11Z</dcterms:modified>
</cp:coreProperties>
</file>