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81" r:id="rId14"/>
    <p:sldId id="282" r:id="rId15"/>
    <p:sldId id="28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99ACB0-5CF9-41C4-83B7-F7AAEB11AC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34BE27-3C5D-4A6C-848D-E1488FE13DF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nok.ru/" TargetMode="External"/><Relationship Id="rId2" Type="http://schemas.openxmlformats.org/officeDocument/2006/relationships/hyperlink" Target="http://www.demoscop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rabotu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8147050" cy="122872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Агропромышленный</a:t>
            </a:r>
            <a:br>
              <a:rPr lang="ru-RU" sz="4000" b="1">
                <a:solidFill>
                  <a:srgbClr val="008000"/>
                </a:solidFill>
              </a:rPr>
            </a:br>
            <a:r>
              <a:rPr lang="ru-RU" sz="4000" b="1">
                <a:solidFill>
                  <a:srgbClr val="008000"/>
                </a:solidFill>
              </a:rPr>
              <a:t> комплекс</a:t>
            </a:r>
          </a:p>
        </p:txBody>
      </p:sp>
      <p:pic>
        <p:nvPicPr>
          <p:cNvPr id="64516" name="Picture 4" descr="комб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671887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п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5224">
            <a:off x="5292725" y="3716338"/>
            <a:ext cx="3529013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4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074">
            <a:off x="468313" y="3789363"/>
            <a:ext cx="3240087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легк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52107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algn="l"/>
            <a:r>
              <a:rPr lang="ru-RU" b="1">
                <a:solidFill>
                  <a:srgbClr val="993300"/>
                </a:solidFill>
              </a:rPr>
              <a:t>мясная</a:t>
            </a:r>
            <a:br>
              <a:rPr lang="ru-RU" b="1">
                <a:solidFill>
                  <a:srgbClr val="993300"/>
                </a:solidFill>
              </a:rPr>
            </a:br>
            <a:r>
              <a:rPr lang="ru-RU" b="1">
                <a:solidFill>
                  <a:srgbClr val="993300"/>
                </a:solidFill>
              </a:rPr>
              <a:t>молочная</a:t>
            </a:r>
            <a:br>
              <a:rPr lang="ru-RU" b="1">
                <a:solidFill>
                  <a:srgbClr val="993300"/>
                </a:solidFill>
              </a:rPr>
            </a:br>
            <a:r>
              <a:rPr lang="ru-RU" b="1">
                <a:solidFill>
                  <a:srgbClr val="993300"/>
                </a:solidFill>
              </a:rPr>
              <a:t>мукомольная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3716338"/>
            <a:ext cx="4038600" cy="8651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latin typeface="Comic Sans MS" pitchFamily="66" charset="0"/>
              </a:rPr>
              <a:t>ориентация на               сырье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538" y="4868863"/>
            <a:ext cx="4038600" cy="12969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    </a:t>
            </a:r>
            <a:r>
              <a:rPr lang="ru-RU" b="1">
                <a:latin typeface="Comic Sans MS" pitchFamily="66" charset="0"/>
              </a:rPr>
              <a:t>ориентация на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latin typeface="Comic Sans MS" pitchFamily="66" charset="0"/>
              </a:rPr>
              <a:t>     потребителя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411413" y="2420938"/>
            <a:ext cx="5048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779838" y="2420938"/>
            <a:ext cx="2160587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9" name="Picture 9" descr="мяс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338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сы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286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Лидеры по производству продуктов питания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132856"/>
            <a:ext cx="8229600" cy="2333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Georgia" pitchFamily="18" charset="0"/>
              </a:rPr>
              <a:t>Центральный район – 22%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Georgia" pitchFamily="18" charset="0"/>
              </a:rPr>
              <a:t>Уральский – 11%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Georgia" pitchFamily="18" charset="0"/>
              </a:rPr>
              <a:t>Поволжский 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Georgia" pitchFamily="18" charset="0"/>
              </a:rPr>
              <a:t>Северо-Кавказский 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/>
              <a:t>       </a:t>
            </a:r>
            <a:endParaRPr lang="ru-RU" sz="2800" dirty="0">
              <a:solidFill>
                <a:srgbClr val="D6009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D60093"/>
                </a:solidFill>
              </a:rPr>
              <a:t>Легкая промышленность</a:t>
            </a:r>
            <a:r>
              <a:rPr lang="ru-RU" sz="3200"/>
              <a:t> </a:t>
            </a:r>
            <a:r>
              <a:rPr lang="ru-RU" sz="2800">
                <a:latin typeface="Georgia" pitchFamily="18" charset="0"/>
              </a:rPr>
              <a:t>объединяет группу отраслей, обеспечивающих население тканями, одеждой, обувью и другими предметами потребления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/>
              <a:t> </a:t>
            </a:r>
            <a:r>
              <a:rPr lang="ru-RU" sz="2800" b="1" u="sng"/>
              <a:t>Особенности легкой промышленности:</a:t>
            </a:r>
          </a:p>
          <a:p>
            <a:r>
              <a:rPr lang="ru-RU" sz="2400"/>
              <a:t>продукция отрасли влияет на уровень жизни людей;</a:t>
            </a:r>
          </a:p>
          <a:p>
            <a:r>
              <a:rPr lang="ru-RU" sz="2400"/>
              <a:t>трудоемкая отрасль, в которой заняты в основном женщины(75% работающих</a:t>
            </a:r>
            <a:r>
              <a:rPr lang="ru-RU" sz="2800"/>
              <a:t>);</a:t>
            </a:r>
          </a:p>
          <a:p>
            <a:r>
              <a:rPr lang="ru-RU" sz="2400"/>
              <a:t>размеры предприятий невелики и не требуют большого количества энергии и воды;</a:t>
            </a:r>
          </a:p>
          <a:p>
            <a:pPr>
              <a:buFontTx/>
              <a:buNone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4372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16912" cy="623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Работа с учебником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/>
              <a:t>Стр. 169 рис.54</a:t>
            </a:r>
          </a:p>
          <a:p>
            <a:pPr algn="ctr"/>
            <a:endParaRPr lang="ru-RU" sz="3600" b="1"/>
          </a:p>
          <a:p>
            <a:pPr algn="ctr">
              <a:buFontTx/>
              <a:buNone/>
            </a:pPr>
            <a:r>
              <a:rPr lang="ru-RU" sz="3600" b="1"/>
              <a:t>Процесс изготовления ткани</a:t>
            </a:r>
          </a:p>
        </p:txBody>
      </p:sp>
    </p:spTree>
    <p:extLst>
      <p:ext uri="{BB962C8B-B14F-4D97-AF65-F5344CB8AC3E}">
        <p14:creationId xmlns:p14="http://schemas.microsoft.com/office/powerpoint/2010/main" val="8599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центры текстильной промышленности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507413" cy="471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u="sng"/>
              <a:t>Хлопчатобумажные ткани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</a:t>
            </a:r>
            <a:r>
              <a:rPr lang="ru-RU" sz="2400"/>
              <a:t>Центральный район(83%) –</a:t>
            </a:r>
            <a:r>
              <a:rPr lang="ru-RU"/>
              <a:t> </a:t>
            </a:r>
            <a:r>
              <a:rPr lang="ru-RU" sz="2400"/>
              <a:t>Ивановская, Владимирская, Московская обл.</a:t>
            </a:r>
          </a:p>
          <a:p>
            <a:pPr>
              <a:lnSpc>
                <a:spcPct val="90000"/>
              </a:lnSpc>
            </a:pPr>
            <a:r>
              <a:rPr lang="ru-RU" sz="2800" u="sng"/>
              <a:t>Льняные ткани</a:t>
            </a:r>
            <a:r>
              <a:rPr lang="ru-RU" sz="2400" u="sng"/>
              <a:t> 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Центральный район (Владимирская, Ивановская, Костромская, Ярославская обл.)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Северный (Вологодская обл. – производит кружева)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Северо-Западный (Псковская обл.)</a:t>
            </a:r>
          </a:p>
          <a:p>
            <a:pPr>
              <a:lnSpc>
                <a:spcPct val="90000"/>
              </a:lnSpc>
            </a:pPr>
            <a:r>
              <a:rPr lang="ru-RU" sz="2800" u="sng"/>
              <a:t>Шерстяные ткани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Центральный район (Московская, Брянская, Ивановская)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Поволжский (Ульяновская, Пензенская)</a:t>
            </a:r>
          </a:p>
        </p:txBody>
      </p:sp>
    </p:spTree>
    <p:extLst>
      <p:ext uri="{BB962C8B-B14F-4D97-AF65-F5344CB8AC3E}">
        <p14:creationId xmlns:p14="http://schemas.microsoft.com/office/powerpoint/2010/main" val="32304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Профессии</a:t>
            </a:r>
            <a:br>
              <a:rPr lang="ru-RU" sz="3200"/>
            </a:br>
            <a:r>
              <a:rPr lang="ru-RU" sz="3200"/>
              <a:t>в легкой и пищевой промышленности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/>
              <a:t>Швея</a:t>
            </a:r>
          </a:p>
          <a:p>
            <a:r>
              <a:rPr lang="ru-RU" sz="2400"/>
              <a:t>Вышивальщица</a:t>
            </a:r>
          </a:p>
          <a:p>
            <a:r>
              <a:rPr lang="ru-RU" sz="2400"/>
              <a:t>Вязальщица</a:t>
            </a:r>
          </a:p>
          <a:p>
            <a:r>
              <a:rPr lang="ru-RU" sz="2400"/>
              <a:t>Текстильщик</a:t>
            </a:r>
          </a:p>
          <a:p>
            <a:r>
              <a:rPr lang="ru-RU" sz="2400"/>
              <a:t>Ткач</a:t>
            </a:r>
          </a:p>
          <a:p>
            <a:r>
              <a:rPr lang="ru-RU" sz="2400"/>
              <a:t>Прядильщик</a:t>
            </a:r>
          </a:p>
          <a:p>
            <a:r>
              <a:rPr lang="ru-RU" sz="2400"/>
              <a:t>Закройщик</a:t>
            </a:r>
          </a:p>
          <a:p>
            <a:r>
              <a:rPr lang="ru-RU" sz="2400"/>
              <a:t>Обувщик</a:t>
            </a:r>
          </a:p>
          <a:p>
            <a:r>
              <a:rPr lang="ru-RU" sz="2400"/>
              <a:t>Красильщик</a:t>
            </a:r>
          </a:p>
          <a:p>
            <a:r>
              <a:rPr lang="ru-RU" sz="2400"/>
              <a:t>Модельер 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/>
              <a:t>Кондитер</a:t>
            </a:r>
          </a:p>
          <a:p>
            <a:r>
              <a:rPr lang="ru-RU" sz="2400"/>
              <a:t>Пекарь</a:t>
            </a:r>
          </a:p>
          <a:p>
            <a:r>
              <a:rPr lang="ru-RU" sz="2400"/>
              <a:t>Наладчик оборудования</a:t>
            </a:r>
          </a:p>
          <a:p>
            <a:r>
              <a:rPr lang="ru-RU" sz="2400"/>
              <a:t>Биотехнолог</a:t>
            </a:r>
          </a:p>
          <a:p>
            <a:r>
              <a:rPr lang="ru-RU" sz="2400"/>
              <a:t>Тестомес</a:t>
            </a:r>
          </a:p>
          <a:p>
            <a:r>
              <a:rPr lang="ru-RU" sz="2400"/>
              <a:t>Печник</a:t>
            </a:r>
          </a:p>
          <a:p>
            <a:r>
              <a:rPr lang="ru-RU" sz="2400"/>
              <a:t>Упаковщик</a:t>
            </a:r>
          </a:p>
          <a:p>
            <a:r>
              <a:rPr lang="ru-RU" sz="2400"/>
              <a:t>Раскатчица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9620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D60093"/>
                </a:solidFill>
                <a:latin typeface="Comic Sans MS" pitchFamily="66" charset="0"/>
              </a:rPr>
              <a:t>Проблемы пищевой и легкой промышленности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229600" cy="1655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учебником</a:t>
            </a:r>
          </a:p>
          <a:p>
            <a:pPr algn="ctr"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стр. 171</a:t>
            </a:r>
          </a:p>
        </p:txBody>
      </p:sp>
      <p:pic>
        <p:nvPicPr>
          <p:cNvPr id="27652" name="Picture 4" descr="книга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381635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3573463"/>
            <a:ext cx="2736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/>
              <a:t>1 вариант</a:t>
            </a:r>
            <a:r>
              <a:rPr lang="ru-RU" sz="2400"/>
              <a:t> –</a:t>
            </a:r>
          </a:p>
          <a:p>
            <a:pPr algn="ctr">
              <a:spcBef>
                <a:spcPct val="50000"/>
              </a:spcBef>
            </a:pPr>
            <a:r>
              <a:rPr lang="ru-RU" sz="2400"/>
              <a:t> проблемы пищевой промышленности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56325" y="3644900"/>
            <a:ext cx="280828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400" u="sng"/>
              <a:t>2 вариант</a:t>
            </a:r>
            <a:r>
              <a:rPr lang="ru-RU" sz="2400"/>
              <a:t> –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400"/>
              <a:t>проблемы легкой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268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Тест №1</a:t>
            </a:r>
          </a:p>
        </p:txBody>
      </p:sp>
      <p:pic>
        <p:nvPicPr>
          <p:cNvPr id="52234" name="Picture 10" descr="clip_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6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/>
          </a:bodyPr>
          <a:lstStyle/>
          <a:p>
            <a:r>
              <a:rPr lang="ru-RU" b="1"/>
              <a:t>Тест №2</a:t>
            </a:r>
          </a:p>
        </p:txBody>
      </p:sp>
      <p:pic>
        <p:nvPicPr>
          <p:cNvPr id="55301" name="Picture 5" descr="clip_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6092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492375"/>
            <a:ext cx="6048375" cy="1944688"/>
          </a:xfrm>
        </p:spPr>
        <p:txBody>
          <a:bodyPr>
            <a:normAutofit/>
          </a:bodyPr>
          <a:lstStyle/>
          <a:p>
            <a:pPr algn="l"/>
            <a:r>
              <a:rPr lang="ru-RU" sz="4800" b="1">
                <a:solidFill>
                  <a:srgbClr val="D60093"/>
                </a:solidFill>
                <a:latin typeface="Comic Sans MS" pitchFamily="66" charset="0"/>
              </a:rPr>
              <a:t>Пищевая и легкая промышленность</a:t>
            </a:r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8"/>
            <a:ext cx="2590800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572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3132137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252095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638425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/>
          </a:bodyPr>
          <a:lstStyle/>
          <a:p>
            <a:r>
              <a:rPr lang="ru-RU" b="1"/>
              <a:t>Тест №3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clip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b="1"/>
              <a:t>Тест №4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clip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/>
          </a:bodyPr>
          <a:lstStyle/>
          <a:p>
            <a:r>
              <a:rPr lang="ru-RU" b="1"/>
              <a:t>Тест №5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clip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solidFill>
                  <a:srgbClr val="CC0099"/>
                </a:solidFill>
              </a:rPr>
              <a:t>Взаимопроверка и оценка выполненных тестов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1 тест – 4,5 (по 0,5 б)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/>
              <a:t>        сахарорафинадная,       маслобойная</a:t>
            </a:r>
          </a:p>
          <a:p>
            <a:pPr>
              <a:lnSpc>
                <a:spcPct val="80000"/>
              </a:lnSpc>
            </a:pPr>
            <a:r>
              <a:rPr lang="ru-RU" sz="2400" b="1"/>
              <a:t>2 тест – 2,3 (по 0,5 б)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/>
              <a:t>   хлебопекарная,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/>
              <a:t>кондитерская</a:t>
            </a:r>
          </a:p>
          <a:p>
            <a:pPr>
              <a:lnSpc>
                <a:spcPct val="80000"/>
              </a:lnSpc>
            </a:pPr>
            <a:r>
              <a:rPr lang="ru-RU" sz="2400" b="1"/>
              <a:t>3 тест – 3 (1б)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энергетический</a:t>
            </a:r>
          </a:p>
          <a:p>
            <a:pPr>
              <a:lnSpc>
                <a:spcPct val="80000"/>
              </a:lnSpc>
            </a:pPr>
            <a:r>
              <a:rPr lang="ru-RU" sz="2400" b="1"/>
              <a:t>4 тест – 1 (1б)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Северный</a:t>
            </a:r>
          </a:p>
          <a:p>
            <a:pPr>
              <a:lnSpc>
                <a:spcPct val="80000"/>
              </a:lnSpc>
            </a:pPr>
            <a:r>
              <a:rPr lang="ru-RU" sz="2400" b="1"/>
              <a:t>5 тест – (1б)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Вологодская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64163" y="2133600"/>
            <a:ext cx="3600450" cy="29845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/>
              <a:t>Оценка: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993300"/>
                </a:solidFill>
              </a:rPr>
              <a:t>«</a:t>
            </a:r>
            <a:r>
              <a:rPr lang="ru-RU" b="1">
                <a:solidFill>
                  <a:srgbClr val="993300"/>
                </a:solidFill>
              </a:rPr>
              <a:t>5» -  5 - 4,5 балла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>
                <a:solidFill>
                  <a:srgbClr val="993300"/>
                </a:solidFill>
              </a:rPr>
              <a:t>«4» -  4 – 3,5 балла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>
                <a:solidFill>
                  <a:srgbClr val="993300"/>
                </a:solidFill>
              </a:rPr>
              <a:t>«3» - 3 балла</a:t>
            </a:r>
          </a:p>
        </p:txBody>
      </p:sp>
    </p:spTree>
    <p:extLst>
      <p:ext uri="{BB962C8B-B14F-4D97-AF65-F5344CB8AC3E}">
        <p14:creationId xmlns:p14="http://schemas.microsoft.com/office/powerpoint/2010/main" val="3149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 </a:t>
            </a:r>
            <a:r>
              <a:rPr lang="en-US" b="1">
                <a:cs typeface="Arial" charset="0"/>
              </a:rPr>
              <a:t>§</a:t>
            </a:r>
            <a:r>
              <a:rPr lang="ru-RU" b="1">
                <a:cs typeface="Arial" charset="0"/>
              </a:rPr>
              <a:t> </a:t>
            </a:r>
            <a:r>
              <a:rPr lang="ru-RU" b="1"/>
              <a:t>33</a:t>
            </a:r>
          </a:p>
          <a:p>
            <a:r>
              <a:rPr lang="ru-RU" sz="2800" b="1"/>
              <a:t> </a:t>
            </a:r>
            <a:r>
              <a:rPr lang="ru-RU" sz="2400" b="1"/>
              <a:t>Подготовить сообщение об одной из профессий легкой или пищевой промышленности</a:t>
            </a:r>
          </a:p>
          <a:p>
            <a:r>
              <a:rPr lang="ru-RU" sz="2400" b="1" i="1"/>
              <a:t>Сайты к уроку:</a:t>
            </a:r>
            <a:r>
              <a:rPr lang="ru-RU" sz="2000" b="1" i="1"/>
              <a:t> </a:t>
            </a:r>
          </a:p>
          <a:p>
            <a:pPr>
              <a:buFontTx/>
              <a:buNone/>
            </a:pPr>
            <a:r>
              <a:rPr lang="ru-RU" sz="2000" b="1"/>
              <a:t>     1. </a:t>
            </a:r>
            <a:r>
              <a:rPr lang="ru-RU" sz="2000" b="1">
                <a:hlinkClick r:id="rId2"/>
              </a:rPr>
              <a:t>http://www.demoscope.ru</a:t>
            </a:r>
            <a:r>
              <a:rPr lang="ru-RU" sz="2000" b="1"/>
              <a:t>  </a:t>
            </a:r>
            <a:r>
              <a:rPr lang="ru-RU" sz="2000"/>
              <a:t>Потребление продуктов питания на душу населения по странам</a:t>
            </a:r>
            <a:endParaRPr lang="ru-RU" sz="2000" b="1"/>
          </a:p>
          <a:p>
            <a:pPr>
              <a:buFontTx/>
              <a:buNone/>
            </a:pPr>
            <a:r>
              <a:rPr lang="ru-RU" sz="2000" b="1"/>
              <a:t>     2. </a:t>
            </a:r>
            <a:r>
              <a:rPr lang="en-US" sz="2000" b="1">
                <a:hlinkClick r:id="rId3"/>
              </a:rPr>
              <a:t>http</a:t>
            </a:r>
            <a:r>
              <a:rPr lang="ru-RU" sz="2000" b="1">
                <a:hlinkClick r:id="rId3"/>
              </a:rPr>
              <a:t>://</a:t>
            </a:r>
            <a:r>
              <a:rPr lang="en-US" sz="2000" b="1">
                <a:hlinkClick r:id="rId3"/>
              </a:rPr>
              <a:t>www</a:t>
            </a:r>
            <a:r>
              <a:rPr lang="ru-RU" sz="2000" b="1">
                <a:hlinkClick r:id="rId3"/>
              </a:rPr>
              <a:t>.</a:t>
            </a:r>
            <a:r>
              <a:rPr lang="en-US" sz="2000" b="1">
                <a:hlinkClick r:id="rId3"/>
              </a:rPr>
              <a:t>valenok</a:t>
            </a:r>
            <a:r>
              <a:rPr lang="ru-RU" sz="2000" b="1">
                <a:hlinkClick r:id="rId3"/>
              </a:rPr>
              <a:t>.</a:t>
            </a:r>
            <a:r>
              <a:rPr lang="en-US" sz="2000" b="1">
                <a:hlinkClick r:id="rId3"/>
              </a:rPr>
              <a:t>ru</a:t>
            </a:r>
            <a:r>
              <a:rPr lang="ru-RU" sz="2000" b="1"/>
              <a:t>     </a:t>
            </a:r>
            <a:r>
              <a:rPr lang="ru-RU" sz="2000"/>
              <a:t>Битцевская фабрика      валенок</a:t>
            </a:r>
          </a:p>
          <a:p>
            <a:pPr>
              <a:buFontTx/>
              <a:buNone/>
            </a:pPr>
            <a:r>
              <a:rPr lang="ru-RU" sz="2000" b="1"/>
              <a:t>     3. </a:t>
            </a:r>
            <a:r>
              <a:rPr lang="ru-RU" sz="2000" b="1">
                <a:hlinkClick r:id="rId4"/>
              </a:rPr>
              <a:t>http://www.zarabotu.ru</a:t>
            </a:r>
            <a:r>
              <a:rPr lang="ru-RU" sz="2000" b="1"/>
              <a:t>  </a:t>
            </a:r>
            <a:r>
              <a:rPr lang="ru-RU" sz="2000"/>
              <a:t>Группы профессий относящихся к разным отраслям промышленности</a:t>
            </a:r>
          </a:p>
          <a:p>
            <a:pPr>
              <a:buFontTx/>
              <a:buNone/>
            </a:pPr>
            <a:r>
              <a:rPr lang="ru-RU" sz="2000" b="1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40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970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01295"/>
              </p:ext>
            </p:extLst>
          </p:nvPr>
        </p:nvGraphicFramePr>
        <p:xfrm>
          <a:off x="179388" y="2241550"/>
          <a:ext cx="8640762" cy="313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9619613" imgH="3605662" progId="Word.Document.8">
                  <p:embed/>
                </p:oleObj>
              </mc:Choice>
              <mc:Fallback>
                <p:oleObj name="Документ" r:id="rId3" imgW="9619613" imgH="36056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241550"/>
                        <a:ext cx="8640762" cy="313166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8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entury Gothic" pitchFamily="34" charset="0"/>
              </a:rPr>
              <a:t>Цель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4915DD"/>
                </a:solidFill>
                <a:latin typeface="Comic Sans MS" pitchFamily="66" charset="0"/>
              </a:rPr>
              <a:t>выявить особенности размещения пищевой и легкой промышленности;</a:t>
            </a:r>
          </a:p>
          <a:p>
            <a:r>
              <a:rPr lang="ru-RU">
                <a:solidFill>
                  <a:srgbClr val="4915DD"/>
                </a:solidFill>
                <a:latin typeface="Comic Sans MS" pitchFamily="66" charset="0"/>
              </a:rPr>
              <a:t>определить факторы размещения этих отраслей;</a:t>
            </a:r>
          </a:p>
          <a:p>
            <a:r>
              <a:rPr lang="ru-RU">
                <a:solidFill>
                  <a:srgbClr val="4915DD"/>
                </a:solidFill>
                <a:latin typeface="Comic Sans MS" pitchFamily="66" charset="0"/>
              </a:rPr>
              <a:t>показать связи звеньев АПК;</a:t>
            </a:r>
          </a:p>
          <a:p>
            <a:r>
              <a:rPr lang="ru-RU">
                <a:solidFill>
                  <a:srgbClr val="4915DD"/>
                </a:solidFill>
                <a:latin typeface="Comic Sans MS" pitchFamily="66" charset="0"/>
              </a:rPr>
              <a:t>определить круг проблем 3 звена АПК</a:t>
            </a:r>
          </a:p>
        </p:txBody>
      </p:sp>
    </p:spTree>
    <p:extLst>
      <p:ext uri="{BB962C8B-B14F-4D97-AF65-F5344CB8AC3E}">
        <p14:creationId xmlns:p14="http://schemas.microsoft.com/office/powerpoint/2010/main" val="37527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5818187"/>
          </a:xfrm>
        </p:spPr>
        <p:txBody>
          <a:bodyPr/>
          <a:lstStyle/>
          <a:p>
            <a:r>
              <a:rPr lang="ru-RU" sz="4800" b="1" i="1" u="sng">
                <a:solidFill>
                  <a:srgbClr val="996633"/>
                </a:solidFill>
              </a:rPr>
              <a:t>Пищевая промышленность</a:t>
            </a:r>
            <a:r>
              <a:rPr lang="ru-RU" sz="4800" u="sng">
                <a:solidFill>
                  <a:srgbClr val="996633"/>
                </a:solidFill>
              </a:rPr>
              <a:t> </a:t>
            </a:r>
            <a:r>
              <a:rPr lang="ru-RU" sz="4800">
                <a:solidFill>
                  <a:srgbClr val="996633"/>
                </a:solidFill>
              </a:rPr>
              <a:t/>
            </a:r>
            <a:br>
              <a:rPr lang="ru-RU" sz="4800">
                <a:solidFill>
                  <a:srgbClr val="996633"/>
                </a:solidFill>
              </a:rPr>
            </a:br>
            <a:r>
              <a:rPr lang="ru-RU">
                <a:solidFill>
                  <a:srgbClr val="996633"/>
                </a:solidFill>
              </a:rPr>
              <a:t>производит продукты питания.</a:t>
            </a:r>
            <a:br>
              <a:rPr lang="ru-RU">
                <a:solidFill>
                  <a:srgbClr val="996633"/>
                </a:solidFill>
              </a:rPr>
            </a:br>
            <a:r>
              <a:rPr lang="ru-RU">
                <a:solidFill>
                  <a:srgbClr val="996633"/>
                </a:solidFill>
              </a:rPr>
              <a:t/>
            </a:r>
            <a:br>
              <a:rPr lang="ru-RU">
                <a:solidFill>
                  <a:srgbClr val="996633"/>
                </a:solidFill>
              </a:rPr>
            </a:br>
            <a:r>
              <a:rPr lang="ru-RU">
                <a:solidFill>
                  <a:srgbClr val="996633"/>
                </a:solidFill>
              </a:rPr>
              <a:t>Она больше чем другие отрасли связана с с/х, т.к. …</a:t>
            </a:r>
            <a:endParaRPr lang="ru-RU" u="sng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chemeClr val="accent2"/>
                </a:solidFill>
                <a:latin typeface="Microsoft Sans Serif" pitchFamily="34" charset="0"/>
              </a:rPr>
              <a:t>Первая группа отраслей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50825" y="1628775"/>
            <a:ext cx="4897438" cy="4321175"/>
          </a:xfrm>
          <a:prstGeom prst="rightArrowCallout">
            <a:avLst>
              <a:gd name="adj1" fmla="val 25000"/>
              <a:gd name="adj2" fmla="val 25000"/>
              <a:gd name="adj3" fmla="val 18889"/>
              <a:gd name="adj4" fmla="val 66667"/>
            </a:avLst>
          </a:prstGeom>
          <a:solidFill>
            <a:srgbClr val="93F7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3200" b="1">
                <a:latin typeface="Century" pitchFamily="18" charset="0"/>
              </a:rPr>
              <a:t>Маслодельная</a:t>
            </a:r>
          </a:p>
          <a:p>
            <a:r>
              <a:rPr lang="ru-RU" sz="3200" b="1">
                <a:latin typeface="Century" pitchFamily="18" charset="0"/>
              </a:rPr>
              <a:t>Винодельная</a:t>
            </a:r>
          </a:p>
          <a:p>
            <a:r>
              <a:rPr lang="ru-RU" sz="3200" b="1">
                <a:latin typeface="Century" pitchFamily="18" charset="0"/>
              </a:rPr>
              <a:t>Сахарная</a:t>
            </a:r>
          </a:p>
          <a:p>
            <a:r>
              <a:rPr lang="ru-RU" sz="3200" b="1">
                <a:latin typeface="Century" pitchFamily="18" charset="0"/>
              </a:rPr>
              <a:t>Чайная </a:t>
            </a:r>
          </a:p>
          <a:p>
            <a:r>
              <a:rPr lang="ru-RU" sz="3200" b="1">
                <a:latin typeface="Century" pitchFamily="18" charset="0"/>
              </a:rPr>
              <a:t>Рыбная</a:t>
            </a:r>
          </a:p>
          <a:p>
            <a:r>
              <a:rPr lang="ru-RU" sz="3200" b="1">
                <a:latin typeface="Century" pitchFamily="18" charset="0"/>
              </a:rPr>
              <a:t>Консервная</a:t>
            </a:r>
          </a:p>
          <a:p>
            <a:endParaRPr lang="ru-RU" sz="3200" b="1">
              <a:latin typeface="Century" pitchFamily="18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64163" y="2420938"/>
            <a:ext cx="3527425" cy="2447925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/>
              <a:t>Размещение</a:t>
            </a:r>
          </a:p>
          <a:p>
            <a:pPr algn="ctr"/>
            <a:r>
              <a:rPr lang="ru-RU" sz="2800"/>
              <a:t>у источников сырья</a:t>
            </a:r>
          </a:p>
        </p:txBody>
      </p:sp>
    </p:spTree>
    <p:extLst>
      <p:ext uri="{BB962C8B-B14F-4D97-AF65-F5344CB8AC3E}">
        <p14:creationId xmlns:p14="http://schemas.microsoft.com/office/powerpoint/2010/main" val="37955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Рыбная промышленность</a:t>
            </a:r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671887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944">
            <a:off x="468313" y="1125538"/>
            <a:ext cx="3600450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41973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711">
            <a:off x="4356100" y="3500438"/>
            <a:ext cx="4391025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траулер Вилюч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495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сейнер-траулер-рыбофабр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5041900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траулер</a:t>
            </a:r>
          </a:p>
        </p:txBody>
      </p:sp>
      <p:pic>
        <p:nvPicPr>
          <p:cNvPr id="12295" name="Picture 7" descr="сейнер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074">
            <a:off x="514350" y="3359150"/>
            <a:ext cx="403225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35600" y="32131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сейнер</a:t>
            </a:r>
          </a:p>
        </p:txBody>
      </p:sp>
      <p:pic>
        <p:nvPicPr>
          <p:cNvPr id="12297" name="Picture 9" descr="сейн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410">
            <a:off x="5292725" y="692150"/>
            <a:ext cx="35274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Вторая группа отраслей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995738" y="1773238"/>
            <a:ext cx="4968875" cy="4249737"/>
          </a:xfrm>
          <a:prstGeom prst="leftArrowCallout">
            <a:avLst>
              <a:gd name="adj1" fmla="val 25000"/>
              <a:gd name="adj2" fmla="val 25000"/>
              <a:gd name="adj3" fmla="val 1948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95963" y="1916113"/>
            <a:ext cx="295275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  <a:p>
            <a:pPr>
              <a:spcBef>
                <a:spcPct val="50000"/>
              </a:spcBef>
            </a:pPr>
            <a:r>
              <a:rPr lang="ru-RU" sz="2800" b="1"/>
              <a:t>Хлебопекарная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Макаронная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Кондитерская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Пивоваренная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68313" y="2133600"/>
            <a:ext cx="3240087" cy="31670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3213100"/>
            <a:ext cx="2233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Размещение у потребителя</a:t>
            </a:r>
          </a:p>
        </p:txBody>
      </p:sp>
    </p:spTree>
    <p:extLst>
      <p:ext uri="{BB962C8B-B14F-4D97-AF65-F5344CB8AC3E}">
        <p14:creationId xmlns:p14="http://schemas.microsoft.com/office/powerpoint/2010/main" val="31934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  <p:bldP spid="9221" grpId="0"/>
      <p:bldP spid="9222" grpId="0" animBg="1"/>
      <p:bldP spid="92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417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Солнцестояние</vt:lpstr>
      <vt:lpstr>Документ Microsoft Word</vt:lpstr>
      <vt:lpstr>Агропромышленный  комплекс</vt:lpstr>
      <vt:lpstr>Пищевая и легкая промышленность</vt:lpstr>
      <vt:lpstr>Цель урока</vt:lpstr>
      <vt:lpstr>Пищевая промышленность  производит продукты питания.  Она больше чем другие отрасли связана с с/х, т.к. …</vt:lpstr>
      <vt:lpstr>Презентация PowerPoint</vt:lpstr>
      <vt:lpstr>Первая группа отраслей</vt:lpstr>
      <vt:lpstr>Рыбная промышленность</vt:lpstr>
      <vt:lpstr>Презентация PowerPoint</vt:lpstr>
      <vt:lpstr>Вторая группа отраслей</vt:lpstr>
      <vt:lpstr>мясная молочная мукомольная</vt:lpstr>
      <vt:lpstr>Лидеры по производству продуктов питания</vt:lpstr>
      <vt:lpstr>Легкая промышленность объединяет группу отраслей, обеспечивающих население тканями, одеждой, обувью и другими предметами потребления</vt:lpstr>
      <vt:lpstr>Презентация PowerPoint</vt:lpstr>
      <vt:lpstr>Работа с учебником</vt:lpstr>
      <vt:lpstr>Основные центры текстильной промышленности</vt:lpstr>
      <vt:lpstr>Профессии в легкой и пищевой промышленности</vt:lpstr>
      <vt:lpstr>Проблемы пищевой и легкой промышленности</vt:lpstr>
      <vt:lpstr>Тест №1</vt:lpstr>
      <vt:lpstr>Тест №2</vt:lpstr>
      <vt:lpstr>Тест №3</vt:lpstr>
      <vt:lpstr>Тест №4</vt:lpstr>
      <vt:lpstr>Тест №5</vt:lpstr>
      <vt:lpstr>Взаимопроверка и оценка выполненных тестов</vt:lpstr>
      <vt:lpstr>Домашнее задание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Агропромышленный  комплекс</dc:title>
  <dc:creator>Руфия</dc:creator>
  <cp:lastModifiedBy>Руфия</cp:lastModifiedBy>
  <cp:revision>1</cp:revision>
  <dcterms:created xsi:type="dcterms:W3CDTF">2020-02-25T15:24:32Z</dcterms:created>
  <dcterms:modified xsi:type="dcterms:W3CDTF">2020-02-25T15:31:40Z</dcterms:modified>
</cp:coreProperties>
</file>